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395" r:id="rId3"/>
    <p:sldId id="396" r:id="rId4"/>
    <p:sldId id="399" r:id="rId5"/>
    <p:sldId id="400" r:id="rId6"/>
    <p:sldId id="401" r:id="rId7"/>
    <p:sldId id="397" r:id="rId8"/>
    <p:sldId id="398" r:id="rId9"/>
    <p:sldId id="402" r:id="rId10"/>
    <p:sldId id="403" r:id="rId11"/>
    <p:sldId id="40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1" autoAdjust="0"/>
    <p:restoredTop sz="93697" autoAdjust="0"/>
  </p:normalViewPr>
  <p:slideViewPr>
    <p:cSldViewPr snapToGrid="0">
      <p:cViewPr varScale="1">
        <p:scale>
          <a:sx n="55" d="100"/>
          <a:sy n="55" d="100"/>
        </p:scale>
        <p:origin x="1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7C4F2-DA80-4C96-9710-C8EF5A95F347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505CA-08AA-4CF8-A0B2-69FFBEE06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2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989A2-E6AA-F19F-1EF9-EFF570201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C34DEE-4600-0B3A-7ADD-99830B1C1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49174-D9BB-FAEA-A322-DA3BF06B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23D4-8C4C-4EF9-B298-D5B0898CBB10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170D8-7F3D-F9E9-8680-8B0DC6CB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68A15-9375-C17F-A859-93CDC2C1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69A0B-7D16-58F1-5F26-8B95FBF6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58D52E-30E1-F3BD-D40C-EA117644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5D32A-F7A2-1FA6-486F-4BF5F783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4F00-8F8F-461E-8067-48A20B1CEE86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FC6DA-7EFC-74BB-1773-D3AB033B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2B758-DBF9-F20D-C6B7-9D36466E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9608DC-0201-0FCF-8664-C0CDD6FDF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7D8D2-F0F7-DEAC-3B08-3901A065C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BDE18-4AC2-0AD0-DA1E-84F306B7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EE17-CD8C-49DE-8239-FC91CDD3E7A3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FF070-848C-9146-1F18-6FF793D5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968E8-72C6-8F31-4421-AD3B78C6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2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F269E-6787-0AC5-20FF-277B4BEAB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4E599-C959-0815-15B4-CF255A7D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0946-7682-4D6E-A4AF-15DEB6CA6F00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68718-A5F9-2245-3470-704C8DAF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76394-9C80-2962-AD69-51011AE0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99D415-D1A2-EC89-3A5F-E80AEACE5D47}"/>
              </a:ext>
            </a:extLst>
          </p:cNvPr>
          <p:cNvSpPr/>
          <p:nvPr userDrawn="1"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568B0-2704-2C03-F57A-089D23682CD9}"/>
              </a:ext>
            </a:extLst>
          </p:cNvPr>
          <p:cNvSpPr/>
          <p:nvPr userDrawn="1"/>
        </p:nvSpPr>
        <p:spPr>
          <a:xfrm>
            <a:off x="0" y="-1"/>
            <a:ext cx="800499" cy="681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E91367-A60E-377E-2DFB-3A22D94A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68103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08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D044-3EC6-EE2D-358F-4709F37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A8D040-CE90-1B26-8C66-6A582B98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3203E-BB78-1340-5956-6C0135DE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9EE6-397A-4268-9E86-90D4EE1A8497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D85C8-0EF3-1D3C-BD4C-6FE5EDD0D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07F2F-FC40-0341-E2BD-814D7B19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7E7CB-9182-896C-8BA2-076ED9FF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F8B90-284F-4B03-72FC-3F421B8A6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B29E53-449C-1EA1-4413-C293D2077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AC6D4C-0392-0CC3-B816-509112D38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509BB-7058-4071-8488-D2F9CB71F04E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E63F2-5FBE-EDE1-A92C-FD07FE9E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3E341-6FE0-6736-C857-9F51AD6D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DD7A6-B2CB-0768-13A0-40285818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342CF7-F4FF-6E9B-E74D-1239CCDA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061BC7-CF12-E384-D300-FEFA91AE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C5BC33-3EF7-8CE7-A65B-04B1DA002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09DEFE-95A0-DDE6-B3D7-58AEE9E3D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F9B3-4285-F7C7-F857-21D2B31A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AD37-90CA-4850-8F12-1DC3BE28F3D1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CA9A31-E481-2052-36CD-49F41283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398874-06DD-1FAF-BFE1-046AFA6A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4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90FBE-6406-0DAB-D2CB-B5C8DFD2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B5CD20-5BEE-B9B9-11A6-2F096416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F803-F22B-457A-BE59-A33AE206A8C8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BBA30B-4D76-A230-A199-B88D7296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BD98FE-D3A1-C740-BC10-881B31A6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4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2E6C2A-EE80-F70A-0FC4-45DF6751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464D-EB7C-45C7-8B3C-5A9CCDC884B8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0DD15C-8B91-48BB-3AF5-DE51E39A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C2744-AB2F-B2B2-ABD2-14D8FBC1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1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EEA80-AB23-3B01-0DC4-D1C3A689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C38F7-9075-96E7-84A4-E1C77FD3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F97730-789D-FFE4-71CA-2AB91BA09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8F6E0-31E6-28A0-F3F8-928B8229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5112F-140F-4384-9395-3DE2D97B29A3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192E5E-C2F3-7129-4791-99B50D47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8804F0-862A-6D51-8B00-E30947BC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2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3F4FE-09E6-442F-7B08-95A3DB99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126EB5-A8AC-A4E4-6AD8-48A66913C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604649-3A7B-A896-F33A-E0E69EAC2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BB4B52-9E84-FC4D-8A26-7D708885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A509-93E9-41D0-B404-AC73D99EFC86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71C0-A84A-864B-90FE-36BC1F76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D5DF27-3449-B187-CB82-B125E3BC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5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2289CC-5218-7EC4-EA16-68DF4894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C6E1C-18F5-B566-6000-BEDE119EB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5594A-910E-50F7-027F-CA2D7CE62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4DE36-4BCC-47CC-84FD-821E9EA95BC8}" type="datetime1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2E4DE-CD25-4E08-3FBC-8EAE72451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39DDD-0E21-F26E-24FE-39B7A8F7B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E9AA7-29BF-4588-B153-0341F1751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41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428B8-E024-F6E1-B783-241244F43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ResNet (5)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BA08E-6C74-936E-F7A4-4AAAC478A2B2}"/>
              </a:ext>
            </a:extLst>
          </p:cNvPr>
          <p:cNvSpPr txBox="1"/>
          <p:nvPr/>
        </p:nvSpPr>
        <p:spPr>
          <a:xfrm>
            <a:off x="9818558" y="623048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2115686 </a:t>
            </a:r>
            <a:r>
              <a:rPr lang="ko-KR" altLang="en-US" dirty="0" err="1"/>
              <a:t>최세인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DBC7048-5864-9D17-9AC0-1DF84D7B3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Deep Residual Learning for Image Recognition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120BF-34F2-9CB3-43B7-ADBEFEA0A27B}"/>
              </a:ext>
            </a:extLst>
          </p:cNvPr>
          <p:cNvSpPr txBox="1"/>
          <p:nvPr/>
        </p:nvSpPr>
        <p:spPr>
          <a:xfrm>
            <a:off x="7256112" y="623048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2024-06-04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392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25BD0E-2E6D-9B54-AB54-1F9A8FF8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832357-8C3F-5354-75B9-581A419A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Data Classification – ResNet34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5262F-5B17-3094-9CBD-622769AF4819}"/>
              </a:ext>
            </a:extLst>
          </p:cNvPr>
          <p:cNvSpPr txBox="1"/>
          <p:nvPr/>
        </p:nvSpPr>
        <p:spPr>
          <a:xfrm>
            <a:off x="661737" y="1070810"/>
            <a:ext cx="289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1. torch.save(model</a:t>
            </a:r>
            <a:endParaRPr lang="ko-KR" altLang="en-US" sz="2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7734CC-5337-ADED-1B1F-D6801F93C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1" r="70363" b="1400"/>
          <a:stretch/>
        </p:blipFill>
        <p:spPr>
          <a:xfrm>
            <a:off x="292454" y="1632088"/>
            <a:ext cx="6130553" cy="377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2C4A29-A42E-04C3-FBED-0C966B91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49" y="617149"/>
            <a:ext cx="1866098" cy="16964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1DF1AC-ABE2-5B14-4CF1-1AF7E4462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49" y="2444090"/>
            <a:ext cx="1866098" cy="18660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5AC4A9-6DF0-944C-146F-C1F17084F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184" y="4495540"/>
            <a:ext cx="2064730" cy="20647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71547A-5597-1815-A421-B00DFCCEE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7167" y="617149"/>
            <a:ext cx="3210614" cy="1672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9FDCB5-8849-9D3F-1C31-0333DAC16D89}"/>
              </a:ext>
            </a:extLst>
          </p:cNvPr>
          <p:cNvSpPr txBox="1"/>
          <p:nvPr/>
        </p:nvSpPr>
        <p:spPr>
          <a:xfrm>
            <a:off x="661737" y="2542781"/>
            <a:ext cx="4584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2.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effectLst/>
                <a:latin typeface="Arial Unicode MS"/>
                <a:ea typeface="JetBrains Mono"/>
              </a:rPr>
              <a:t>torch.save(model.state_dict()</a:t>
            </a:r>
            <a:endParaRPr kumimoji="0" lang="ko-KR" altLang="ko-KR" sz="5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83C8C-B168-F6CF-4B1A-B30302738B95}"/>
              </a:ext>
            </a:extLst>
          </p:cNvPr>
          <p:cNvSpPr txBox="1"/>
          <p:nvPr/>
        </p:nvSpPr>
        <p:spPr>
          <a:xfrm>
            <a:off x="661737" y="4033875"/>
            <a:ext cx="458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3. </a:t>
            </a:r>
            <a:r>
              <a:rPr kumimoji="0" lang="en-US" altLang="ko-KR" sz="2400" b="0" i="0" u="none" strike="noStrike" cap="none" normalizeH="0" baseline="0">
                <a:ln>
                  <a:noFill/>
                </a:ln>
                <a:effectLst/>
                <a:latin typeface="Arial Unicode MS"/>
                <a:ea typeface="JetBrains Mono"/>
              </a:rPr>
              <a:t>checkpoint</a:t>
            </a:r>
            <a:endParaRPr kumimoji="0" lang="ko-KR" altLang="ko-KR" sz="5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47F873-47A8-8C37-FC8B-87F488A26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53" y="3199826"/>
            <a:ext cx="6130553" cy="4405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601024-514A-F7A5-96D4-2AB872207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293" y="2444091"/>
            <a:ext cx="2854030" cy="18660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C702E96-372F-3751-4954-025AAE8EB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453" y="4495540"/>
            <a:ext cx="5991400" cy="3946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0B2F8E7-182B-F0E1-C38E-F107A5CB5C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00" y="4363175"/>
            <a:ext cx="2981741" cy="22767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D1EDBE-342B-1A3E-CB47-725D381279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5825" y="4932195"/>
            <a:ext cx="3478332" cy="17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7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25BD0E-2E6D-9B54-AB54-1F9A8FF8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832357-8C3F-5354-75B9-581A419A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Test Data Classification – ResNet50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5262F-5B17-3094-9CBD-622769AF4819}"/>
              </a:ext>
            </a:extLst>
          </p:cNvPr>
          <p:cNvSpPr txBox="1"/>
          <p:nvPr/>
        </p:nvSpPr>
        <p:spPr>
          <a:xfrm>
            <a:off x="661737" y="720808"/>
            <a:ext cx="289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1. torch.save(model</a:t>
            </a:r>
            <a:endParaRPr lang="ko-KR" altLang="en-US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9FDCB5-8849-9D3F-1C31-0333DAC16D89}"/>
              </a:ext>
            </a:extLst>
          </p:cNvPr>
          <p:cNvSpPr txBox="1"/>
          <p:nvPr/>
        </p:nvSpPr>
        <p:spPr>
          <a:xfrm>
            <a:off x="547908" y="2482134"/>
            <a:ext cx="4584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2.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effectLst/>
                <a:latin typeface="Arial Unicode MS"/>
                <a:ea typeface="JetBrains Mono"/>
              </a:rPr>
              <a:t>torch.save(model.state_dict()</a:t>
            </a:r>
            <a:endParaRPr kumimoji="0" lang="ko-KR" altLang="ko-KR" sz="5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ko-KR" alt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83C8C-B168-F6CF-4B1A-B30302738B95}"/>
              </a:ext>
            </a:extLst>
          </p:cNvPr>
          <p:cNvSpPr txBox="1"/>
          <p:nvPr/>
        </p:nvSpPr>
        <p:spPr>
          <a:xfrm>
            <a:off x="661737" y="4033875"/>
            <a:ext cx="458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3. </a:t>
            </a:r>
            <a:r>
              <a:rPr kumimoji="0" lang="en-US" altLang="ko-KR" sz="2400" b="0" i="0" u="none" strike="noStrike" cap="none" normalizeH="0" baseline="0">
                <a:ln>
                  <a:noFill/>
                </a:ln>
                <a:effectLst/>
                <a:latin typeface="Arial Unicode MS"/>
                <a:ea typeface="JetBrains Mono"/>
              </a:rPr>
              <a:t>checkpoint</a:t>
            </a:r>
            <a:endParaRPr kumimoji="0" lang="ko-KR" altLang="ko-KR" sz="5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4D0A627-03F6-B5BF-403E-74545055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42" y="742813"/>
            <a:ext cx="2603059" cy="17388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6198320-6B0E-98B4-F6DF-53116131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32" y="2549352"/>
            <a:ext cx="2679260" cy="17885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404D96-130E-5065-3C87-D91DD055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145" y="4382177"/>
            <a:ext cx="2794455" cy="2095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AC384C-0EEE-2834-F9AB-E08FFAA51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72" y="1169353"/>
            <a:ext cx="5744068" cy="3633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4BB86B-8F17-220A-FC4D-87EEB2FE4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856" y="740628"/>
            <a:ext cx="2867933" cy="16353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794C82-87E9-09EF-6CB2-6AE247868BEF}"/>
              </a:ext>
            </a:extLst>
          </p:cNvPr>
          <p:cNvSpPr/>
          <p:nvPr/>
        </p:nvSpPr>
        <p:spPr>
          <a:xfrm>
            <a:off x="8926214" y="1019866"/>
            <a:ext cx="1842047" cy="274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A02382-B61E-5AC5-7719-740CBA558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71" y="2912045"/>
            <a:ext cx="5744069" cy="38178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F6E987-89E7-238B-6DBC-4F2AD1847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7346" y="2603375"/>
            <a:ext cx="4559784" cy="16469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A5DA18-5095-C393-E747-9EC123B3CB35}"/>
              </a:ext>
            </a:extLst>
          </p:cNvPr>
          <p:cNvSpPr/>
          <p:nvPr/>
        </p:nvSpPr>
        <p:spPr>
          <a:xfrm>
            <a:off x="7473236" y="2899654"/>
            <a:ext cx="2453644" cy="226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5D4A5C0-31EB-560D-034E-330E5FBD2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2246" y="4288968"/>
            <a:ext cx="3049151" cy="24717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77A67C5-F8DE-377F-260C-083A22AAE4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038" y="4680364"/>
            <a:ext cx="5856934" cy="3812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2D77518-9FF5-3911-66C2-B5B2D45EB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5672" y="5014685"/>
            <a:ext cx="3139650" cy="1773442"/>
          </a:xfrm>
          <a:prstGeom prst="rect">
            <a:avLst/>
          </a:prstGeom>
        </p:spPr>
      </p:pic>
      <p:pic>
        <p:nvPicPr>
          <p:cNvPr id="6146" name="Picture 2" descr="Italian Greyhound Vs. Whippet - What's The Difference?">
            <a:extLst>
              <a:ext uri="{FF2B5EF4-FFF2-40B4-BE49-F238E27FC236}">
                <a16:creationId xmlns:a16="http://schemas.microsoft.com/office/drawing/2014/main" id="{70EB1F1B-E1FA-0755-1AF3-BE1295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245" y="3256520"/>
            <a:ext cx="2644550" cy="14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ighorn Sheep">
            <a:extLst>
              <a:ext uri="{FF2B5EF4-FFF2-40B4-BE49-F238E27FC236}">
                <a16:creationId xmlns:a16="http://schemas.microsoft.com/office/drawing/2014/main" id="{F9241536-81B8-F48C-7298-AF0A63FB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13" y="1527402"/>
            <a:ext cx="1616899" cy="107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4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476AC1-0CCE-F544-02FA-5E772FBF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ResNet50 – Model Implementation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ResNet50 – Result</a:t>
            </a:r>
          </a:p>
          <a:p>
            <a:pPr>
              <a:lnSpc>
                <a:spcPct val="150000"/>
              </a:lnSpc>
            </a:pPr>
            <a:r>
              <a:rPr lang="ko-KR" altLang="en-US"/>
              <a:t>문제점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Test Data Classification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E2F2B6-E048-CF98-1D2E-D3B8F0DD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AB17CCB-C56E-E9EC-EA26-1EF43F40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70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7161A8-E91F-BDE9-FCC3-C08813A2B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862309"/>
            <a:ext cx="11353800" cy="185916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sz="2000"/>
              <a:t>bottleneck </a:t>
            </a:r>
            <a:r>
              <a:rPr lang="ko-KR" altLang="en-US" sz="2000"/>
              <a:t>구성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en-US" altLang="ko-KR" sz="2000"/>
              <a:t>FLOPs (FLoating point OPerations) : </a:t>
            </a:r>
            <a:r>
              <a:rPr lang="ko-KR" altLang="en-US" sz="2000"/>
              <a:t>부동소수점 연산</a:t>
            </a:r>
            <a:r>
              <a:rPr lang="en-US" altLang="ko-KR" sz="2000"/>
              <a:t>. </a:t>
            </a:r>
            <a:r>
              <a:rPr lang="ko-KR" altLang="en-US" sz="2000"/>
              <a:t>사칙연산</a:t>
            </a:r>
            <a:r>
              <a:rPr lang="en-US" altLang="ko-KR" sz="2000"/>
              <a:t>+root+exponential </a:t>
            </a:r>
            <a:r>
              <a:rPr lang="ko-KR" altLang="en-US" sz="2000"/>
              <a:t>연산포함</a:t>
            </a:r>
            <a:r>
              <a:rPr lang="en-US" altLang="ko-KR" sz="2000"/>
              <a:t>, </a:t>
            </a:r>
            <a:r>
              <a:rPr lang="ko-KR" altLang="en-US" sz="2000"/>
              <a:t>각각을 </a:t>
            </a:r>
            <a:r>
              <a:rPr lang="en-US" altLang="ko-KR" sz="2000"/>
              <a:t>1</a:t>
            </a:r>
            <a:r>
              <a:rPr lang="ko-KR" altLang="en-US" sz="2000"/>
              <a:t>회로 계산</a:t>
            </a:r>
            <a:endParaRPr lang="en-US" altLang="ko-KR" sz="2000"/>
          </a:p>
          <a:p>
            <a:pPr>
              <a:lnSpc>
                <a:spcPct val="100000"/>
              </a:lnSpc>
            </a:pPr>
            <a:r>
              <a:rPr lang="en-US" altLang="ko-KR" sz="2000"/>
              <a:t> cf. FLOPS (FLoating point Operations Per Second) : 1</a:t>
            </a:r>
            <a:r>
              <a:rPr lang="ko-KR" altLang="en-US" sz="2000"/>
              <a:t>초당 얼마나 많은 연산을 처리할 수 있느냐 하는 하드웨어의 퍼포먼스를 측정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C3B49F-9B24-B12E-9DDE-3CBF1392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A14AAB3-50CD-BEE8-80B4-E8D91B8B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ResNet50 – Model Implementation</a:t>
            </a:r>
            <a:endParaRPr lang="ko-KR" altLang="en-US"/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4082E3A5-42CF-BAF9-371D-50D3FF895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"/>
          <a:stretch/>
        </p:blipFill>
        <p:spPr bwMode="auto">
          <a:xfrm>
            <a:off x="1400897" y="764430"/>
            <a:ext cx="9390206" cy="390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606699-92AD-2735-743C-2BA6BF1570C8}"/>
              </a:ext>
            </a:extLst>
          </p:cNvPr>
          <p:cNvSpPr/>
          <p:nvPr/>
        </p:nvSpPr>
        <p:spPr>
          <a:xfrm>
            <a:off x="5979810" y="764430"/>
            <a:ext cx="1447346" cy="374741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2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49C421-D018-824E-669C-9542D493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21" y="5420949"/>
            <a:ext cx="10515600" cy="1231357"/>
          </a:xfrm>
        </p:spPr>
        <p:txBody>
          <a:bodyPr>
            <a:normAutofit/>
          </a:bodyPr>
          <a:lstStyle/>
          <a:p>
            <a:r>
              <a:rPr lang="ko-KR" altLang="en-US" sz="2000"/>
              <a:t>이전과 동일</a:t>
            </a:r>
            <a:endParaRPr lang="en-US" altLang="ko-KR" sz="2000"/>
          </a:p>
          <a:p>
            <a:r>
              <a:rPr lang="en-US" altLang="ko-KR" sz="2000"/>
              <a:t>HW </a:t>
            </a:r>
            <a:r>
              <a:rPr lang="ko-KR" altLang="en-US" sz="2000"/>
              <a:t>과부하 막기 위해 </a:t>
            </a:r>
            <a:r>
              <a:rPr lang="en-US" altLang="ko-KR" sz="2000"/>
              <a:t>num_workers 8-&gt;4</a:t>
            </a:r>
            <a:endParaRPr lang="ko-KR" altLang="en-US" sz="2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EB906A-EAF3-5321-267E-02F1E95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181954-B0E6-64A1-847D-848204EA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Dataset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35A23E-28AC-31C5-CDF7-2E12DC6A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6" y="821372"/>
            <a:ext cx="11951368" cy="434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8B6D72-8262-8C15-218C-30A28269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81937F2-F70A-72A0-AECD-87E98ECC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 - Bottleneck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20E1C3-9122-E777-DF9B-A3343B35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" y="1234378"/>
            <a:ext cx="8649907" cy="4105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F833D3-2837-D953-3C7E-285AFD75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532" y="1172924"/>
            <a:ext cx="3419952" cy="4744112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6549002-98F8-0ABA-657D-F2C113B97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" y="5740671"/>
            <a:ext cx="10515600" cy="840603"/>
          </a:xfrm>
        </p:spPr>
        <p:txBody>
          <a:bodyPr>
            <a:normAutofit/>
          </a:bodyPr>
          <a:lstStyle/>
          <a:p>
            <a:r>
              <a:rPr lang="en-US" altLang="ko-KR" sz="2000"/>
              <a:t>ResNet34 – Basic block / ResNet50 - Bottleneck</a:t>
            </a:r>
            <a:endParaRPr lang="ko-KR" altLang="en-US" sz="200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025A45F-8FF8-4310-73F9-EC53D27DC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78" y="308832"/>
            <a:ext cx="1798326" cy="162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F8C1CF2-B9EA-4715-D797-BD61BAD8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004" y="308832"/>
            <a:ext cx="2056899" cy="16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02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E4049-F585-FB9D-6EE2-3EEC2C75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DE262-27BB-AE73-6DD1-58665EBD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F4DCBC-3C96-1EA7-987C-6301529B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5" y="806022"/>
            <a:ext cx="9904292" cy="5817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992E8F-5F9F-A462-F690-E9DFF75A3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16"/>
          <a:stretch/>
        </p:blipFill>
        <p:spPr>
          <a:xfrm>
            <a:off x="9524254" y="866417"/>
            <a:ext cx="2496039" cy="2562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FDD89D-1A18-C327-4AC6-671BC301A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539" y="3429000"/>
            <a:ext cx="3883754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8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B83536-0907-3D4D-1F7D-5FD3F378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5ACCD97-0F89-FD76-833D-34E707A8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ResNet50 - Result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3AF05E-C425-4F72-9C64-ECBE0E7D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965637"/>
            <a:ext cx="11641175" cy="25530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4EF9C5-DE4C-D47D-7313-15535FFC9802}"/>
              </a:ext>
            </a:extLst>
          </p:cNvPr>
          <p:cNvSpPr/>
          <p:nvPr/>
        </p:nvSpPr>
        <p:spPr>
          <a:xfrm>
            <a:off x="168442" y="3248527"/>
            <a:ext cx="3320716" cy="24610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DB6CB7-473A-65B5-6D60-E9B577D97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 t="11095" r="9537"/>
          <a:stretch/>
        </p:blipFill>
        <p:spPr>
          <a:xfrm>
            <a:off x="2731168" y="3637167"/>
            <a:ext cx="6063916" cy="3228431"/>
          </a:xfrm>
          <a:prstGeom prst="rect">
            <a:avLst/>
          </a:prstGeom>
        </p:spPr>
      </p:pic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26FCDB42-5FC9-A65F-CBDB-227E0A9EC5B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7E9AA7-29BF-4588-B153-0341F1751AC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64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369493-6F7A-C569-73B7-8510CE9E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43A36A5-C3F6-DE42-DDB7-973780AB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34-50</a:t>
            </a:r>
            <a:r>
              <a:rPr lang="ko-KR" altLang="en-US"/>
              <a:t>간 비교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94280524-FC49-C250-1635-AE06B49A6D4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7E9AA7-29BF-4588-B153-0341F1751ACF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2DF412-099B-3B5A-D2E1-AEA44F711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912" r="72871"/>
          <a:stretch/>
        </p:blipFill>
        <p:spPr>
          <a:xfrm>
            <a:off x="259763" y="4581616"/>
            <a:ext cx="5699308" cy="551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C16591-8A98-B9AF-AF92-B5FF329BB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6" t="11438" r="9370"/>
          <a:stretch/>
        </p:blipFill>
        <p:spPr>
          <a:xfrm>
            <a:off x="0" y="1408436"/>
            <a:ext cx="5876526" cy="3073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883165-78A3-666E-E883-6839D4068CA7}"/>
              </a:ext>
            </a:extLst>
          </p:cNvPr>
          <p:cNvSpPr txBox="1"/>
          <p:nvPr/>
        </p:nvSpPr>
        <p:spPr>
          <a:xfrm>
            <a:off x="2400019" y="939092"/>
            <a:ext cx="125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ResNet-34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3B000-F915-9BBB-9DC6-D22BEC5B4160}"/>
              </a:ext>
            </a:extLst>
          </p:cNvPr>
          <p:cNvSpPr txBox="1"/>
          <p:nvPr/>
        </p:nvSpPr>
        <p:spPr>
          <a:xfrm>
            <a:off x="8536382" y="939092"/>
            <a:ext cx="125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ResNet-50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B1EAD9-4F1A-D42C-9758-0CBF53D58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333" r="71980"/>
          <a:stretch/>
        </p:blipFill>
        <p:spPr>
          <a:xfrm>
            <a:off x="6481722" y="4605367"/>
            <a:ext cx="5522089" cy="5042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F54C7D-433C-F64F-5188-D57C297FC1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8" t="11095" r="9537"/>
          <a:stretch/>
        </p:blipFill>
        <p:spPr>
          <a:xfrm>
            <a:off x="6232930" y="1382549"/>
            <a:ext cx="5820911" cy="3099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F4D3B8-A9DB-7675-C650-34F3AD168864}"/>
              </a:ext>
            </a:extLst>
          </p:cNvPr>
          <p:cNvSpPr txBox="1"/>
          <p:nvPr/>
        </p:nvSpPr>
        <p:spPr>
          <a:xfrm>
            <a:off x="5232151" y="5475451"/>
            <a:ext cx="2835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Dataset : ImageNet</a:t>
            </a:r>
          </a:p>
          <a:p>
            <a:r>
              <a:rPr lang="en-US" altLang="ko-KR"/>
              <a:t>Training Time/epoch : 3H</a:t>
            </a:r>
          </a:p>
          <a:p>
            <a:r>
              <a:rPr lang="en-US" altLang="ko-KR"/>
              <a:t>epochs : 28</a:t>
            </a:r>
          </a:p>
        </p:txBody>
      </p:sp>
    </p:spTree>
    <p:extLst>
      <p:ext uri="{BB962C8B-B14F-4D97-AF65-F5344CB8AC3E}">
        <p14:creationId xmlns:p14="http://schemas.microsoft.com/office/powerpoint/2010/main" val="342805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D65BD8-4026-98CE-568A-37BBF8C6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05" y="5440983"/>
            <a:ext cx="9593179" cy="1280491"/>
          </a:xfrm>
        </p:spPr>
        <p:txBody>
          <a:bodyPr>
            <a:normAutofit lnSpcReduction="10000"/>
          </a:bodyPr>
          <a:lstStyle/>
          <a:p>
            <a:r>
              <a:rPr lang="en-US" altLang="ko-KR" sz="2400"/>
              <a:t>FLOPs</a:t>
            </a:r>
            <a:r>
              <a:rPr lang="ko-KR" altLang="en-US" sz="2400"/>
              <a:t>를 계산해보니 논문에서 제시한 수보다 훨씬 큼을 확인</a:t>
            </a:r>
            <a:endParaRPr lang="en-US" altLang="ko-KR" sz="2400"/>
          </a:p>
          <a:p>
            <a:r>
              <a:rPr lang="ko-KR" altLang="en-US" sz="2400"/>
              <a:t>구조 확인 </a:t>
            </a:r>
            <a:r>
              <a:rPr lang="en-US" altLang="ko-KR" sz="2400"/>
              <a:t>- </a:t>
            </a:r>
            <a:r>
              <a:rPr lang="ko-KR" altLang="en-US" sz="2400"/>
              <a:t>각 </a:t>
            </a:r>
            <a:r>
              <a:rPr lang="en-US" altLang="ko-KR" sz="2400"/>
              <a:t>conv block</a:t>
            </a:r>
            <a:r>
              <a:rPr lang="ko-KR" altLang="en-US" sz="2400"/>
              <a:t>의 마지막 </a:t>
            </a:r>
            <a:r>
              <a:rPr lang="en-US" altLang="ko-KR" sz="2400"/>
              <a:t>channel </a:t>
            </a:r>
            <a:r>
              <a:rPr lang="ko-KR" altLang="en-US" sz="2400"/>
              <a:t>수가 다르게 구현됨</a:t>
            </a:r>
            <a:endParaRPr lang="en-US" altLang="ko-KR" sz="2400"/>
          </a:p>
          <a:p>
            <a:r>
              <a:rPr lang="ko-KR" altLang="en-US" sz="2400"/>
              <a:t>다음주 스터디 전까지 해결 예정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58E01E-1A6B-0694-2D8E-8C771CB9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AA7-29BF-4588-B153-0341F1751AC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915087-2287-B109-1A57-21A13092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739EFA-7F0A-D60B-A813-FCC1600C3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00" y="1146615"/>
            <a:ext cx="7144747" cy="2086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39303C-E4F0-F583-7754-B5F3D81F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05" y="3367817"/>
            <a:ext cx="7106642" cy="1895740"/>
          </a:xfrm>
          <a:prstGeom prst="rect">
            <a:avLst/>
          </a:prstGeom>
        </p:spPr>
      </p:pic>
      <p:pic>
        <p:nvPicPr>
          <p:cNvPr id="4098" name="Picture 2" descr="ResNet 모델 구조">
            <a:extLst>
              <a:ext uri="{FF2B5EF4-FFF2-40B4-BE49-F238E27FC236}">
                <a16:creationId xmlns:a16="http://schemas.microsoft.com/office/drawing/2014/main" id="{FB8306CB-1BE3-B3BA-C8C8-DF70ED8CA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8" t="3026" r="34473" b="1676"/>
          <a:stretch/>
        </p:blipFill>
        <p:spPr bwMode="auto">
          <a:xfrm>
            <a:off x="9714490" y="817122"/>
            <a:ext cx="2021305" cy="510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15163D4-BC27-DC0A-5B83-3236B9EBE791}"/>
              </a:ext>
            </a:extLst>
          </p:cNvPr>
          <p:cNvSpPr/>
          <p:nvPr/>
        </p:nvSpPr>
        <p:spPr>
          <a:xfrm>
            <a:off x="9806732" y="2334126"/>
            <a:ext cx="1370606" cy="300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ABFC13-786D-45F8-8AA1-730C392DAD13}"/>
              </a:ext>
            </a:extLst>
          </p:cNvPr>
          <p:cNvSpPr/>
          <p:nvPr/>
        </p:nvSpPr>
        <p:spPr>
          <a:xfrm>
            <a:off x="2042353" y="2394286"/>
            <a:ext cx="604594" cy="240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E21AEF-E783-3472-9340-B474081A1ED3}"/>
              </a:ext>
            </a:extLst>
          </p:cNvPr>
          <p:cNvSpPr/>
          <p:nvPr/>
        </p:nvSpPr>
        <p:spPr>
          <a:xfrm>
            <a:off x="1942089" y="4483141"/>
            <a:ext cx="704857" cy="209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568C37-9B7F-7175-4EC5-87451E50B55A}"/>
              </a:ext>
            </a:extLst>
          </p:cNvPr>
          <p:cNvSpPr/>
          <p:nvPr/>
        </p:nvSpPr>
        <p:spPr>
          <a:xfrm>
            <a:off x="9806732" y="3232881"/>
            <a:ext cx="1370606" cy="300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2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Inception-v4</Template>
  <TotalTime>91678</TotalTime>
  <Words>214</Words>
  <Application>Microsoft Office PowerPoint</Application>
  <PresentationFormat>와이드스크린</PresentationFormat>
  <Paragraphs>50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 Unicode MS</vt:lpstr>
      <vt:lpstr>맑은 고딕</vt:lpstr>
      <vt:lpstr>Arial</vt:lpstr>
      <vt:lpstr>Office 테마</vt:lpstr>
      <vt:lpstr>ResNet (5)</vt:lpstr>
      <vt:lpstr>Index</vt:lpstr>
      <vt:lpstr>ResNet50 – Model Implementation</vt:lpstr>
      <vt:lpstr>Dataset </vt:lpstr>
      <vt:lpstr>Model - Bottleneck</vt:lpstr>
      <vt:lpstr>Model</vt:lpstr>
      <vt:lpstr>ResNet50 - Result</vt:lpstr>
      <vt:lpstr>34-50간 비교</vt:lpstr>
      <vt:lpstr>문제점</vt:lpstr>
      <vt:lpstr>Test Data Classification – ResNet34</vt:lpstr>
      <vt:lpstr>Test Data Classification – ResNet50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Inception-v4(3)</dc:title>
  <dc:creator>sein choi</dc:creator>
  <cp:lastModifiedBy>sein choi</cp:lastModifiedBy>
  <cp:revision>70</cp:revision>
  <dcterms:created xsi:type="dcterms:W3CDTF">2024-03-07T04:24:07Z</dcterms:created>
  <dcterms:modified xsi:type="dcterms:W3CDTF">2024-06-04T07:40:23Z</dcterms:modified>
</cp:coreProperties>
</file>